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FCAADC-E875-4929-80A0-84FE59BE65C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1949DBE-3A0F-4470-A392-FC16052106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7938AEDF-3373-4D17-B2E8-F1B43BC1C5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39FFA8-4E05-42C0-A289-1982288D35E1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BED1E83-931B-4276-B48A-4B1C1F2A019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2FB89DA-D7B7-4734-9112-F0A533E8C7D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72D195-B4D9-4BBF-BF54-E7D35C4090C4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99651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71AC7A-3489-4DA4-AC99-A18AE04FA7B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644F7752-645D-4298-96E4-7742EE30D2A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102E2C19-EA71-460D-B50F-D6E9E07D15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C03505-229C-4309-BF34-F449FC42D10E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54CBFF4-7AA8-432B-BDEF-6FB3C0B41B7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7435677C-75AC-4AF9-B2EF-9D93F4EE87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0C931E-ABE0-450A-8707-F6836CFCC15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561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7F2DDDBD-CB87-48C9-A5F6-D759551FB93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C1CE788F-93FB-46C6-AE35-3E27353779E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8B5684A-789E-421F-8B64-CD3DEE6B5B8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DE6879-AFFF-4B7F-8FB0-4719CFA62DE7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3BE42958-CBE4-441A-B968-28DC8C0BD4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FC021DB-42CC-4573-9B32-226D42A493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557DF9-A87B-40F0-AEC0-5EF0769230B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5858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F9D903-E91C-46F0-A8E1-6C1E40A3F8A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2F20854-7C2C-4E1D-8134-1BF4FDA7643E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D770EC5-4FC0-4928-B0CA-2F5733CC41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70AAA2-3C9F-48CE-8E58-B4A3109843CD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982D95E-5928-4556-9DC3-6CE73B3116F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11B1AB6E-697C-41E8-8887-C3843B7AC5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2145E2-A482-43D2-9E46-0E282F9D44D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370739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D274FA-64FE-45B0-A60D-6916C8F77F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F3AF1F8-B39D-49C8-8ED0-BD2E351D92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BB68B8B-03CA-4A96-9630-303722228C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D8BF93-B865-4916-85DC-E4FCBFF59432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7B104C5-DCA0-4FD9-A49D-7E96E85DEB8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FB71AF2-F274-44E7-BFAA-0B7BA6FC667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1D472F-B1BB-4E37-8577-20FEE4E936B1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178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EE705D-CCDD-484E-8DE7-B715AE4333D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241EBDBB-AE58-4016-8C4A-F14719666E4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B1C7D384-05FF-486E-995E-C1F1AAC06F2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60D8413-D19D-4775-909A-B9347F9619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23CB29-A0B5-43DA-8CC7-E31360E6CE30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CAA9B4A-12B8-4051-A355-69FFA438740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32F38BFB-9EAA-4548-87BA-661B83120D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1F5472D-3C4B-4EF6-BA81-89DB31844B8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6177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340E44-C9B3-4803-90B0-04A6955D77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28EC5C0-8EED-4724-BEB9-BF4D85DFF6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312B8849-036C-4767-BC3A-D6988953029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F983380F-B1C5-46EE-B2D0-AE767AFA12C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631C835-14B4-4CF8-B585-61A03CC24784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C7D94707-D345-4FE6-8E97-0A33190C20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517EF6-6AEB-4D9C-AE67-B8DEDEF39D50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3E74C4BD-B9F0-43DE-95D6-BADD56316B8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D2C8973-2DD6-4C46-85B1-A11CE5C73F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F72028-B498-46A9-B02D-84A16CE4782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0966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07FC76-3DC9-47F3-84D5-9C76E0A585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8A1BED4B-8A42-44C1-A66E-89448D86F8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B932FD-D2E4-4943-BE72-A84F1249C9F9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22D3F28A-EBC9-47C0-82D2-627E2331169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784FD49-B9FD-47D1-AAC1-F89FFF2870D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371C15-C5A8-487A-B0E0-7CE59FD2C756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329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A9752C43-27BD-42B3-84A8-87711356CD0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89F532-36AD-43CD-9D5F-DC7FC52E5889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D0CC0E1B-8E4C-47BD-B77F-E0C2795D214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26B32F54-A8D2-4B2A-868D-72F3836A41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6D04EA-F3C3-4596-B3CD-C13E8A68B653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957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E3F45E5-6231-41FD-978B-D2B868FD7D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6BB3C53-BE2E-40C5-8F5F-6CB370DE1E5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F8E7EDD-1D09-4616-A76C-A38A81D9FE1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FF533434-DAFF-4CDD-8670-D17B1B7E376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B81B66-90D0-4EBF-A12F-E7B9CC6DE567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73D64DBD-A839-4BC6-BC48-3880800B7B8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AEBE8EE-8C4B-492E-A2D9-862E6B411F1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F10874-82C1-4663-A486-E8E3B2EC063D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347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4B6F0F-0B3F-4D69-B6B7-4884281ACB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97CC423-24DE-494E-A7B8-ABCFF8181BD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25DB8E82-7105-4799-B285-5F9CE1C198B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0C03EBBF-B06D-40C7-85A4-AFCFD14B9D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52A8D9-4C9E-460B-8290-9F8E4E78C960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F0CE559-D500-413D-AC97-1260DF1E21D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AB14DDA7-1CAA-4996-8B31-55E2F19D063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755F39-66C1-4BC8-BC5D-FEE9C04B513F}" type="slidenum"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2151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2597BACD-CD3B-4B64-A69D-16C2830A34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78312CF-AC0A-4C1A-A6ED-857A9A00D6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CFD431A-A091-43BB-BE7D-789BB3F52A91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3D5B31CC-D7CB-4FC0-97BF-053A98201170}" type="datetime1">
              <a:rPr lang="sl-SI"/>
              <a:pPr lvl="0"/>
              <a:t>20. 04. 2020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85D737F-322D-42D0-8ED3-B642F89A9FA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2B1AA02-2566-4CF4-A7EA-1F26E1B86A4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l-S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CEB9452F-C6F6-4535-9647-85DF2FFE647D}" type="slidenum"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6A953B-8F0B-428F-96A0-8FBDBA1C45F9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sl-SI" sz="5400">
                <a:solidFill>
                  <a:srgbClr val="FF0000"/>
                </a:solidFill>
                <a:latin typeface="Arial" pitchFamily="34"/>
                <a:cs typeface="Arial" pitchFamily="34"/>
              </a:rPr>
              <a:t>UTRIP TEŽKIH IN LAHKIH DOB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791FCD13-BF27-4D7B-B634-779273EEAE9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0076E7-2A4D-4DB2-8EB3-EF11C5DADA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sl-SI" sz="2400">
                <a:solidFill>
                  <a:srgbClr val="00B0F0"/>
                </a:solidFill>
                <a:latin typeface="Arial" pitchFamily="34"/>
                <a:cs typeface="Arial" pitchFamily="34"/>
              </a:rPr>
              <a:t>Za red v glasbi je zadolžen taktovski način. Ta določa število in utrip težkih in lahkih dob v enem taktu. </a:t>
            </a:r>
            <a:br>
              <a:rPr lang="sl-SI" sz="4000">
                <a:latin typeface="Arial" pitchFamily="34"/>
                <a:cs typeface="Arial" pitchFamily="34"/>
              </a:rPr>
            </a:br>
            <a:endParaRPr lang="sl-SI" sz="400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ACE5FC-8549-4FEB-8BE6-5687E8D3C13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3542" y="1510744"/>
            <a:ext cx="10515600" cy="4663796"/>
          </a:xfrm>
        </p:spPr>
        <p:txBody>
          <a:bodyPr/>
          <a:lstStyle/>
          <a:p>
            <a:pPr lvl="0"/>
            <a:r>
              <a:rPr lang="sl-SI" sz="2600">
                <a:latin typeface="Arial" pitchFamily="34"/>
                <a:cs typeface="Arial" pitchFamily="34"/>
              </a:rPr>
              <a:t>Za ključem (violinskim ali basovskim) je vedno napisan </a:t>
            </a:r>
            <a:r>
              <a:rPr lang="sl-SI" sz="2600">
                <a:solidFill>
                  <a:srgbClr val="00B0F0"/>
                </a:solidFill>
                <a:latin typeface="Arial" pitchFamily="34"/>
                <a:cs typeface="Arial" pitchFamily="34"/>
              </a:rPr>
              <a:t>taktovski način: </a:t>
            </a:r>
          </a:p>
          <a:p>
            <a:pPr marL="0" lvl="0" indent="0">
              <a:buNone/>
            </a:pPr>
            <a:r>
              <a:rPr lang="sl-SI">
                <a:latin typeface="Arial" pitchFamily="34"/>
                <a:cs typeface="Arial" pitchFamily="34"/>
              </a:rPr>
              <a:t>                                   																																																			</a:t>
            </a:r>
          </a:p>
          <a:p>
            <a:pPr marL="0" lvl="0" indent="0">
              <a:buNone/>
            </a:pPr>
            <a:r>
              <a:rPr lang="sl-SI" sz="2400">
                <a:solidFill>
                  <a:srgbClr val="00B0F0"/>
                </a:solidFill>
                <a:latin typeface="Arial" pitchFamily="34"/>
                <a:cs typeface="Arial" pitchFamily="34"/>
              </a:rPr>
              <a:t>tričetrtinski</a:t>
            </a:r>
            <a:r>
              <a:rPr lang="sl-SI" sz="2400">
                <a:latin typeface="Arial" pitchFamily="34"/>
                <a:cs typeface="Arial" pitchFamily="34"/>
              </a:rPr>
              <a:t> (pomeni, da so v enem taktu tri četrtinke), </a:t>
            </a:r>
          </a:p>
          <a:p>
            <a:pPr marL="0" lvl="0" indent="0">
              <a:buNone/>
            </a:pPr>
            <a:r>
              <a:rPr lang="sl-SI" sz="2400">
                <a:latin typeface="Arial" pitchFamily="34"/>
                <a:cs typeface="Arial" pitchFamily="34"/>
              </a:rPr>
              <a:t>dvočetrtinski (pomeni, da sta v taktu dve četrtinki), </a:t>
            </a:r>
          </a:p>
          <a:p>
            <a:pPr marL="0" lvl="0" indent="0">
              <a:buNone/>
            </a:pPr>
            <a:r>
              <a:rPr lang="sl-SI" sz="2400">
                <a:latin typeface="Arial" pitchFamily="34"/>
                <a:cs typeface="Arial" pitchFamily="34"/>
              </a:rPr>
              <a:t>štiri četrtinski, triosminski ... </a:t>
            </a:r>
          </a:p>
          <a:p>
            <a:pPr marL="0" lvl="0" indent="0">
              <a:buNone/>
            </a:pPr>
            <a:endParaRPr lang="sl-SI" sz="310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endParaRPr lang="sl-SI">
              <a:latin typeface="Arial" pitchFamily="34"/>
              <a:cs typeface="Arial" pitchFamily="34"/>
            </a:endParaRPr>
          </a:p>
        </p:txBody>
      </p:sp>
      <p:pic>
        <p:nvPicPr>
          <p:cNvPr id="4" name="Picture 6" descr="ARTIKULACIJA, ZAPIS DVO- ALI VEČGLASJA">
            <a:extLst>
              <a:ext uri="{FF2B5EF4-FFF2-40B4-BE49-F238E27FC236}">
                <a16:creationId xmlns:a16="http://schemas.microsoft.com/office/drawing/2014/main" id="{7F0AC39A-203A-4ABB-B179-0383C140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52871" y="2861249"/>
            <a:ext cx="2323682" cy="11355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 descr="ARTIKULACIJA, ZAPIS DVO- ALI VEČGLASJA">
            <a:extLst>
              <a:ext uri="{FF2B5EF4-FFF2-40B4-BE49-F238E27FC236}">
                <a16:creationId xmlns:a16="http://schemas.microsoft.com/office/drawing/2014/main" id="{C918A060-9F74-41B3-9D87-8634678D5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60487" y="2115912"/>
            <a:ext cx="3078647" cy="940277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Raven puščični povezovalnik 4">
            <a:extLst>
              <a:ext uri="{FF2B5EF4-FFF2-40B4-BE49-F238E27FC236}">
                <a16:creationId xmlns:a16="http://schemas.microsoft.com/office/drawing/2014/main" id="{1C5D9E9D-61D9-45F7-9D9D-48371D9619CC}"/>
              </a:ext>
            </a:extLst>
          </p:cNvPr>
          <p:cNvCxnSpPr/>
          <p:nvPr/>
        </p:nvCxnSpPr>
        <p:spPr>
          <a:xfrm flipH="1">
            <a:off x="7802319" y="1861754"/>
            <a:ext cx="1194974" cy="508306"/>
          </a:xfrm>
          <a:prstGeom prst="straightConnector1">
            <a:avLst/>
          </a:prstGeom>
          <a:noFill/>
          <a:ln w="19046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7" name="Raven puščični povezovalnik 9">
            <a:extLst>
              <a:ext uri="{FF2B5EF4-FFF2-40B4-BE49-F238E27FC236}">
                <a16:creationId xmlns:a16="http://schemas.microsoft.com/office/drawing/2014/main" id="{44D0D52F-4715-4B6B-8BE5-57A5AE0EB3E1}"/>
              </a:ext>
            </a:extLst>
          </p:cNvPr>
          <p:cNvCxnSpPr/>
          <p:nvPr/>
        </p:nvCxnSpPr>
        <p:spPr>
          <a:xfrm flipH="1" flipV="1">
            <a:off x="4576553" y="3623940"/>
            <a:ext cx="1967944" cy="842044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233AA0-1F4A-4EB6-9EB5-4596F0B94D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874492"/>
          </a:xfrm>
        </p:spPr>
        <p:txBody>
          <a:bodyPr/>
          <a:lstStyle/>
          <a:p>
            <a:pPr lvl="0"/>
            <a:r>
              <a:rPr lang="sl-SI" sz="2400">
                <a:latin typeface="Arial" pitchFamily="34"/>
                <a:cs typeface="Arial" pitchFamily="34"/>
              </a:rPr>
              <a:t>IN KAKO PLOSKAMO LAHKE IN TEŽKE DOBE?</a:t>
            </a:r>
            <a:br>
              <a:rPr lang="sl-SI" sz="2400">
                <a:latin typeface="Arial" pitchFamily="34"/>
                <a:cs typeface="Arial" pitchFamily="34"/>
              </a:rPr>
            </a:br>
            <a:br>
              <a:rPr lang="sl-SI" sz="2400">
                <a:latin typeface="Arial" pitchFamily="34"/>
                <a:cs typeface="Arial" pitchFamily="34"/>
              </a:rPr>
            </a:br>
            <a:r>
              <a:rPr lang="sl-SI" sz="2400">
                <a:latin typeface="Arial" pitchFamily="34"/>
                <a:cs typeface="Arial" pitchFamily="34"/>
              </a:rPr>
              <a:t>      </a:t>
            </a:r>
            <a:r>
              <a:rPr lang="sl-SI" sz="2000">
                <a:latin typeface="Arial" pitchFamily="34"/>
                <a:cs typeface="Arial" pitchFamily="34"/>
              </a:rPr>
              <a:t>UDAREC PO KOLENIH- poudarjena doba          PLOSK – nepoudarjena doba</a:t>
            </a:r>
            <a:br>
              <a:rPr lang="sl-SI" sz="2400">
                <a:latin typeface="Arial" pitchFamily="34"/>
                <a:cs typeface="Arial" pitchFamily="34"/>
              </a:rPr>
            </a:br>
            <a:r>
              <a:rPr lang="sl-SI" sz="2400">
                <a:latin typeface="Arial" pitchFamily="34"/>
                <a:cs typeface="Arial" pitchFamily="34"/>
              </a:rPr>
              <a:t>      </a:t>
            </a:r>
            <a:r>
              <a:rPr lang="sl-SI" sz="2000">
                <a:solidFill>
                  <a:srgbClr val="FFC000"/>
                </a:solidFill>
                <a:latin typeface="Arial" pitchFamily="34"/>
                <a:cs typeface="Arial" pitchFamily="34"/>
              </a:rPr>
              <a:t>TEŽKA DOBA				       </a:t>
            </a:r>
            <a:r>
              <a:rPr lang="sl-SI" sz="2000">
                <a:solidFill>
                  <a:srgbClr val="0070C0"/>
                </a:solidFill>
                <a:latin typeface="Arial" pitchFamily="34"/>
                <a:cs typeface="Arial" pitchFamily="34"/>
              </a:rPr>
              <a:t>LAHKA DOBA</a:t>
            </a:r>
            <a:endParaRPr lang="sl-SI" sz="2000">
              <a:latin typeface="Arial" pitchFamily="34"/>
              <a:cs typeface="Arial" pitchFamily="34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821FEFE-B127-4669-9CA1-83207B0B47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133596"/>
            <a:ext cx="10515600" cy="4161187"/>
          </a:xfrm>
        </p:spPr>
        <p:txBody>
          <a:bodyPr/>
          <a:lstStyle/>
          <a:p>
            <a:pPr marL="1828800" lvl="4" indent="0">
              <a:buNone/>
            </a:pPr>
            <a:r>
              <a:rPr lang="sl-SI" sz="1400">
                <a:latin typeface="Arial" pitchFamily="34"/>
                <a:cs typeface="Arial" pitchFamily="34"/>
              </a:rPr>
              <a:t>			</a:t>
            </a:r>
          </a:p>
          <a:p>
            <a:pPr marL="1828800" lvl="4" indent="0">
              <a:buNone/>
            </a:pPr>
            <a:r>
              <a:rPr lang="sl-SI" sz="1400">
                <a:latin typeface="Arial" pitchFamily="34"/>
                <a:cs typeface="Arial" pitchFamily="34"/>
              </a:rPr>
              <a:t>IZGOVARJAJ BESEDILO IN ZRAVEN PLOSKAJ.</a:t>
            </a:r>
          </a:p>
          <a:p>
            <a:pPr lvl="0"/>
            <a:endParaRPr lang="sl-SI" sz="2400">
              <a:latin typeface="Arial" pitchFamily="34"/>
              <a:cs typeface="Arial" pitchFamily="34"/>
            </a:endParaRPr>
          </a:p>
          <a:p>
            <a:pPr lvl="0"/>
            <a:endParaRPr lang="sl-SI" sz="2400">
              <a:latin typeface="Arial" pitchFamily="34"/>
              <a:cs typeface="Arial" pitchFamily="34"/>
            </a:endParaRPr>
          </a:p>
          <a:p>
            <a:pPr lvl="0"/>
            <a:endParaRPr lang="sl-SI" sz="240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sl-SI" sz="1800">
                <a:latin typeface="Arial" pitchFamily="34"/>
                <a:cs typeface="Arial" pitchFamily="34"/>
              </a:rPr>
              <a:t>Križ kraž,	    Janez banez,		Miha Mihov,</a:t>
            </a:r>
          </a:p>
          <a:p>
            <a:pPr marL="0" lvl="0" indent="0">
              <a:buNone/>
            </a:pPr>
            <a:r>
              <a:rPr lang="sl-SI" sz="1800">
                <a:latin typeface="Arial" pitchFamily="34"/>
                <a:cs typeface="Arial" pitchFamily="34"/>
              </a:rPr>
              <a:t>kralj Matjaž.              Bobkov sin,		je konja koval,</a:t>
            </a:r>
          </a:p>
          <a:p>
            <a:pPr marL="0" lvl="0" indent="0">
              <a:buNone/>
            </a:pPr>
            <a:r>
              <a:rPr lang="sl-SI" sz="1800">
                <a:latin typeface="Arial" pitchFamily="34"/>
                <a:cs typeface="Arial" pitchFamily="34"/>
              </a:rPr>
              <a:t>Daj mi groš,	    je zidal hišo		Je klešče izgubil,</a:t>
            </a:r>
          </a:p>
          <a:p>
            <a:pPr marL="0" lvl="0" indent="0">
              <a:buNone/>
            </a:pPr>
            <a:r>
              <a:rPr lang="sl-SI" sz="1800">
                <a:latin typeface="Arial" pitchFamily="34"/>
                <a:cs typeface="Arial" pitchFamily="34"/>
              </a:rPr>
              <a:t>bom kupil nož.	    iz črepinj.		Kladivo prodal.</a:t>
            </a:r>
          </a:p>
          <a:p>
            <a:pPr lvl="0"/>
            <a:endParaRPr lang="sl-SI" sz="2400">
              <a:latin typeface="Arial" pitchFamily="34"/>
              <a:cs typeface="Arial" pitchFamily="34"/>
            </a:endParaRPr>
          </a:p>
          <a:p>
            <a:pPr lvl="0"/>
            <a:endParaRPr lang="sl-SI"/>
          </a:p>
        </p:txBody>
      </p:sp>
      <p:sp>
        <p:nvSpPr>
          <p:cNvPr id="4" name="Diagram poteka: povezovalnik 3">
            <a:extLst>
              <a:ext uri="{FF2B5EF4-FFF2-40B4-BE49-F238E27FC236}">
                <a16:creationId xmlns:a16="http://schemas.microsoft.com/office/drawing/2014/main" id="{C32BBF08-33BD-4100-AACD-6CCC70D2F19D}"/>
              </a:ext>
            </a:extLst>
          </p:cNvPr>
          <p:cNvSpPr/>
          <p:nvPr/>
        </p:nvSpPr>
        <p:spPr>
          <a:xfrm>
            <a:off x="6374291" y="1262612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5" name="Diagram poteka: povezovalnik 4">
            <a:extLst>
              <a:ext uri="{FF2B5EF4-FFF2-40B4-BE49-F238E27FC236}">
                <a16:creationId xmlns:a16="http://schemas.microsoft.com/office/drawing/2014/main" id="{101555E6-1093-4706-9C8E-38BD8EF45000}"/>
              </a:ext>
            </a:extLst>
          </p:cNvPr>
          <p:cNvSpPr/>
          <p:nvPr/>
        </p:nvSpPr>
        <p:spPr>
          <a:xfrm>
            <a:off x="940908" y="1272204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6" name="Picture 2" descr="Index of /~ogabrovkalj/SolaSkupaj/Prvi solski dan/VABILO Lili ...">
            <a:extLst>
              <a:ext uri="{FF2B5EF4-FFF2-40B4-BE49-F238E27FC236}">
                <a16:creationId xmlns:a16="http://schemas.microsoft.com/office/drawing/2014/main" id="{593A81BA-E426-4D12-9377-23F64A9A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706343" y="2051538"/>
            <a:ext cx="1416122" cy="140982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Diagram poteka: povezovalnik 13">
            <a:extLst>
              <a:ext uri="{FF2B5EF4-FFF2-40B4-BE49-F238E27FC236}">
                <a16:creationId xmlns:a16="http://schemas.microsoft.com/office/drawing/2014/main" id="{F8B53029-5375-4B22-B8C7-E9BD9EA4BF19}"/>
              </a:ext>
            </a:extLst>
          </p:cNvPr>
          <p:cNvSpPr/>
          <p:nvPr/>
        </p:nvSpPr>
        <p:spPr>
          <a:xfrm>
            <a:off x="864702" y="3212963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Diagram poteka: povezovalnik 14">
            <a:extLst>
              <a:ext uri="{FF2B5EF4-FFF2-40B4-BE49-F238E27FC236}">
                <a16:creationId xmlns:a16="http://schemas.microsoft.com/office/drawing/2014/main" id="{ED98EE5F-2ED6-49F6-A6C1-D24C288352B6}"/>
              </a:ext>
            </a:extLst>
          </p:cNvPr>
          <p:cNvSpPr/>
          <p:nvPr/>
        </p:nvSpPr>
        <p:spPr>
          <a:xfrm>
            <a:off x="1517373" y="3212963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9" name="Diagram poteka: povezovalnik 16">
            <a:extLst>
              <a:ext uri="{FF2B5EF4-FFF2-40B4-BE49-F238E27FC236}">
                <a16:creationId xmlns:a16="http://schemas.microsoft.com/office/drawing/2014/main" id="{4A12C1E3-3677-4AA0-B221-93F2F72B6E56}"/>
              </a:ext>
            </a:extLst>
          </p:cNvPr>
          <p:cNvSpPr/>
          <p:nvPr/>
        </p:nvSpPr>
        <p:spPr>
          <a:xfrm>
            <a:off x="3124193" y="3212954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Diagram poteka: povezovalnik 17">
            <a:extLst>
              <a:ext uri="{FF2B5EF4-FFF2-40B4-BE49-F238E27FC236}">
                <a16:creationId xmlns:a16="http://schemas.microsoft.com/office/drawing/2014/main" id="{1A8DF85C-79AA-44C1-9803-B66BCAEA0582}"/>
              </a:ext>
            </a:extLst>
          </p:cNvPr>
          <p:cNvSpPr/>
          <p:nvPr/>
        </p:nvSpPr>
        <p:spPr>
          <a:xfrm>
            <a:off x="3776865" y="3212954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11" name="Diagram poteka: povezovalnik 18">
            <a:extLst>
              <a:ext uri="{FF2B5EF4-FFF2-40B4-BE49-F238E27FC236}">
                <a16:creationId xmlns:a16="http://schemas.microsoft.com/office/drawing/2014/main" id="{62D82E4A-6C1F-4E0D-805C-5BA39711B477}"/>
              </a:ext>
            </a:extLst>
          </p:cNvPr>
          <p:cNvSpPr/>
          <p:nvPr/>
        </p:nvSpPr>
        <p:spPr>
          <a:xfrm>
            <a:off x="5438357" y="3212954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Diagram poteka: povezovalnik 19">
            <a:extLst>
              <a:ext uri="{FF2B5EF4-FFF2-40B4-BE49-F238E27FC236}">
                <a16:creationId xmlns:a16="http://schemas.microsoft.com/office/drawing/2014/main" id="{0C3CB443-02B9-42C7-9C04-076549D81DE5}"/>
              </a:ext>
            </a:extLst>
          </p:cNvPr>
          <p:cNvSpPr/>
          <p:nvPr/>
        </p:nvSpPr>
        <p:spPr>
          <a:xfrm>
            <a:off x="6546573" y="3225518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  <p:sp>
        <p:nvSpPr>
          <p:cNvPr id="13" name="Diagram poteka: povezovalnik 20">
            <a:extLst>
              <a:ext uri="{FF2B5EF4-FFF2-40B4-BE49-F238E27FC236}">
                <a16:creationId xmlns:a16="http://schemas.microsoft.com/office/drawing/2014/main" id="{822D8DB4-785F-4F91-BCFE-880EC7D4A651}"/>
              </a:ext>
            </a:extLst>
          </p:cNvPr>
          <p:cNvSpPr/>
          <p:nvPr/>
        </p:nvSpPr>
        <p:spPr>
          <a:xfrm>
            <a:off x="6003228" y="3225518"/>
            <a:ext cx="344555" cy="344555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0070C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sl-SI" sz="1800" b="0" i="0" u="none" strike="noStrike" kern="1200" cap="none" spc="0" baseline="0">
              <a:solidFill>
                <a:srgbClr val="0070C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6719C8-9E0A-4A0F-8CCF-752C6DD93D7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sl-SI" sz="2400">
                <a:latin typeface="Arial" pitchFamily="34"/>
                <a:cs typeface="Arial" pitchFamily="34"/>
              </a:rPr>
              <a:t>Pri poslušanih skladbah lahko določimo taktovski način. Prisluhni skladbam in poskušaj ugotoviti, ali jo lahko spremljamo z dvema, tremi ali štirimi dobami.</a:t>
            </a:r>
            <a:br>
              <a:rPr lang="sl-SI" sz="2400">
                <a:latin typeface="Arial" pitchFamily="34"/>
                <a:cs typeface="Arial" pitchFamily="34"/>
              </a:rPr>
            </a:br>
            <a:endParaRPr lang="sl-SI" sz="240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4A76D8-4BAD-477D-9544-376C1013591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err="1"/>
              <a:t>Dmitrij</a:t>
            </a:r>
            <a:r>
              <a:rPr lang="sl-SI" dirty="0"/>
              <a:t> Šostakovič: MARŠ                            </a:t>
            </a:r>
          </a:p>
          <a:p>
            <a:pPr lvl="0"/>
            <a:endParaRPr lang="sl-SI" dirty="0"/>
          </a:p>
          <a:p>
            <a:pPr lvl="0"/>
            <a:r>
              <a:rPr lang="sl-SI" dirty="0" err="1"/>
              <a:t>Dmitrij</a:t>
            </a:r>
            <a:r>
              <a:rPr lang="sl-SI" dirty="0"/>
              <a:t> Šostakovič: VALČEK	</a:t>
            </a:r>
          </a:p>
          <a:p>
            <a:pPr marL="0" lvl="0" indent="0">
              <a:buNone/>
            </a:pPr>
            <a:endParaRPr lang="sl-SI" dirty="0"/>
          </a:p>
          <a:p>
            <a:pPr lvl="0"/>
            <a:r>
              <a:rPr lang="sl-SI" dirty="0"/>
              <a:t>Slavko Avsenik, Vilko Avsenik: NA GOLICI</a:t>
            </a:r>
          </a:p>
        </p:txBody>
      </p:sp>
      <p:pic>
        <p:nvPicPr>
          <p:cNvPr id="7" name="47 DMITRI SOSTAKOVIC MARS IZ DZEZ SUITE ST. 2 (4)">
            <a:hlinkClick r:id="" action="ppaction://media"/>
            <a:extLst>
              <a:ext uri="{FF2B5EF4-FFF2-40B4-BE49-F238E27FC236}">
                <a16:creationId xmlns:a16="http://schemas.microsoft.com/office/drawing/2014/main" id="{EF28137C-4B28-40CF-91B0-0CD9E1617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4241" y="1690688"/>
            <a:ext cx="609600" cy="609600"/>
          </a:xfrm>
          <a:prstGeom prst="rect">
            <a:avLst/>
          </a:prstGeom>
        </p:spPr>
      </p:pic>
      <p:pic>
        <p:nvPicPr>
          <p:cNvPr id="8" name="52 DMITRI SOSTAKOVIC BALETNI VALCEK (1)">
            <a:hlinkClick r:id="" action="ppaction://media"/>
            <a:extLst>
              <a:ext uri="{FF2B5EF4-FFF2-40B4-BE49-F238E27FC236}">
                <a16:creationId xmlns:a16="http://schemas.microsoft.com/office/drawing/2014/main" id="{09384F54-8256-42BF-AB10-ADFAB16DB5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1189" y="2711447"/>
            <a:ext cx="609600" cy="609600"/>
          </a:xfrm>
          <a:prstGeom prst="rect">
            <a:avLst/>
          </a:prstGeom>
        </p:spPr>
      </p:pic>
      <p:pic>
        <p:nvPicPr>
          <p:cNvPr id="9" name="53 ANSAMBEL BRATOV AVSENIK NA GOLICI (1)">
            <a:hlinkClick r:id="" action="ppaction://media"/>
            <a:extLst>
              <a:ext uri="{FF2B5EF4-FFF2-40B4-BE49-F238E27FC236}">
                <a16:creationId xmlns:a16="http://schemas.microsoft.com/office/drawing/2014/main" id="{E300CEAB-054C-4678-A5A2-A634E967116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2531" y="382001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612DAC6-8D0D-4BBF-B56E-21DD36C517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251639"/>
          </a:xfrm>
        </p:spPr>
        <p:txBody>
          <a:bodyPr/>
          <a:lstStyle/>
          <a:p>
            <a:pPr lvl="0"/>
            <a:br>
              <a:rPr lang="sl-SI" sz="4000">
                <a:latin typeface="Arial" pitchFamily="34"/>
                <a:cs typeface="Arial" pitchFamily="34"/>
              </a:rPr>
            </a:br>
            <a:r>
              <a:rPr lang="sl-SI" sz="2400">
                <a:latin typeface="Arial" pitchFamily="34"/>
                <a:cs typeface="Arial" pitchFamily="34"/>
              </a:rPr>
              <a:t>															</a:t>
            </a:r>
            <a:endParaRPr lang="sl-SI" sz="2400"/>
          </a:p>
        </p:txBody>
      </p:sp>
      <p:sp>
        <p:nvSpPr>
          <p:cNvPr id="3" name="Označba mesta vsebine 5">
            <a:extLst>
              <a:ext uri="{FF2B5EF4-FFF2-40B4-BE49-F238E27FC236}">
                <a16:creationId xmlns:a16="http://schemas.microsoft.com/office/drawing/2014/main" id="{E7C5D2D8-A400-466E-97E3-151FFFD2F6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622852"/>
            <a:ext cx="10515600" cy="5554111"/>
          </a:xfrm>
        </p:spPr>
        <p:txBody>
          <a:bodyPr/>
          <a:lstStyle/>
          <a:p>
            <a:pPr lvl="0"/>
            <a:r>
              <a:rPr lang="sl-SI" sz="2400">
                <a:latin typeface="Arial" pitchFamily="34"/>
                <a:cs typeface="Arial" pitchFamily="34"/>
              </a:rPr>
              <a:t>V zvezek za glasbo napiši naslov </a:t>
            </a:r>
            <a:r>
              <a:rPr lang="sl-SI" sz="2400">
                <a:solidFill>
                  <a:srgbClr val="FF0000"/>
                </a:solidFill>
                <a:latin typeface="Arial" pitchFamily="34"/>
                <a:cs typeface="Arial" pitchFamily="34"/>
              </a:rPr>
              <a:t>Lahke in težke dobe </a:t>
            </a:r>
            <a:r>
              <a:rPr lang="sl-SI" sz="2400">
                <a:latin typeface="Arial" pitchFamily="34"/>
                <a:cs typeface="Arial" pitchFamily="34"/>
              </a:rPr>
              <a:t>ter datum.</a:t>
            </a:r>
          </a:p>
          <a:p>
            <a:pPr marL="0" lvl="0" indent="0">
              <a:buNone/>
            </a:pPr>
            <a:endParaRPr lang="sl-SI" sz="2400">
              <a:latin typeface="Arial" pitchFamily="34"/>
              <a:cs typeface="Arial" pitchFamily="34"/>
            </a:endParaRPr>
          </a:p>
          <a:p>
            <a:pPr marL="457200" lvl="0" indent="-457200">
              <a:buAutoNum type="arabicPeriod"/>
            </a:pPr>
            <a:r>
              <a:rPr lang="sl-SI" sz="2400">
                <a:latin typeface="Arial" pitchFamily="34"/>
                <a:cs typeface="Arial" pitchFamily="34"/>
              </a:rPr>
              <a:t>Prepiši 3. drsnico (Lili ni potrebno narisati).</a:t>
            </a:r>
          </a:p>
          <a:p>
            <a:pPr marL="0" lvl="0" indent="0">
              <a:buNone/>
            </a:pPr>
            <a:endParaRPr lang="sl-SI" sz="2400">
              <a:latin typeface="Arial" pitchFamily="34"/>
              <a:cs typeface="Arial" pitchFamily="34"/>
            </a:endParaRPr>
          </a:p>
          <a:p>
            <a:pPr marL="0" lvl="0" indent="0">
              <a:buNone/>
            </a:pPr>
            <a:r>
              <a:rPr lang="sl-SI" sz="2400">
                <a:latin typeface="Arial" pitchFamily="34"/>
                <a:cs typeface="Arial" pitchFamily="34"/>
              </a:rPr>
              <a:t>2. Poslušali smo:</a:t>
            </a:r>
          </a:p>
          <a:p>
            <a:pPr lvl="0"/>
            <a:r>
              <a:rPr lang="sl-SI" sz="2400">
                <a:latin typeface="Arial" pitchFamily="34"/>
                <a:cs typeface="Arial" pitchFamily="34"/>
              </a:rPr>
              <a:t>D. Šestakovič: MARŠ</a:t>
            </a:r>
          </a:p>
          <a:p>
            <a:pPr lvl="0"/>
            <a:r>
              <a:rPr lang="sl-SI" sz="2400">
                <a:latin typeface="Arial" pitchFamily="34"/>
                <a:cs typeface="Arial" pitchFamily="34"/>
              </a:rPr>
              <a:t>D. Šestakovič: BALETNI VALČEK</a:t>
            </a:r>
          </a:p>
          <a:p>
            <a:pPr lvl="0"/>
            <a:r>
              <a:rPr lang="sl-SI" sz="2400">
                <a:latin typeface="Arial" pitchFamily="34"/>
                <a:cs typeface="Arial" pitchFamily="34"/>
              </a:rPr>
              <a:t>S. in V. Avsenik: NA GOLICI</a:t>
            </a:r>
          </a:p>
          <a:p>
            <a:pPr lvl="0"/>
            <a:endParaRPr lang="sl-SI" sz="2400"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323</Words>
  <Application>Microsoft Office PowerPoint</Application>
  <PresentationFormat>Širokozaslonsko</PresentationFormat>
  <Paragraphs>32</Paragraphs>
  <Slides>5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Officeova tema</vt:lpstr>
      <vt:lpstr>UTRIP TEŽKIH IN LAHKIH DOB</vt:lpstr>
      <vt:lpstr>Za red v glasbi je zadolžen taktovski način. Ta določa število in utrip težkih in lahkih dob v enem taktu.  </vt:lpstr>
      <vt:lpstr>IN KAKO PLOSKAMO LAHKE IN TEŽKE DOBE?        UDAREC PO KOLENIH- poudarjena doba          PLOSK – nepoudarjena doba       TEŽKA DOBA           LAHKA DOBA</vt:lpstr>
      <vt:lpstr>Pri poslušanih skladbah lahko določimo taktovski način. Prisluhni skladbam in poskušaj ugotoviti, ali jo lahko spremljamo z dvema, tremi ali štirimi dobami. </vt:lpstr>
      <vt:lpstr>        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UTRIP TEŽKIH IN LAHKIH DOB</dc:title>
  <dc:creator>Šmit</dc:creator>
  <cp:lastModifiedBy>Šmit</cp:lastModifiedBy>
  <cp:revision>13</cp:revision>
  <dcterms:created xsi:type="dcterms:W3CDTF">2020-04-13T05:51:04Z</dcterms:created>
  <dcterms:modified xsi:type="dcterms:W3CDTF">2020-04-20T09:24:29Z</dcterms:modified>
</cp:coreProperties>
</file>